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0" autoAdjust="0"/>
  </p:normalViewPr>
  <p:slideViewPr>
    <p:cSldViewPr>
      <p:cViewPr>
        <p:scale>
          <a:sx n="20" d="100"/>
          <a:sy n="20" d="100"/>
        </p:scale>
        <p:origin x="2824" y="14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D2312F-AFE4-4401-B902-B98E98972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2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1BC53C7-B86F-4165-97B0-19116387EB1B}" type="slidenum">
              <a:rPr lang="en-US" altLang="en-US" sz="1200" smtClean="0"/>
              <a:pPr eaLnBrk="1" hangingPunct="1">
                <a:defRPr/>
              </a:pPr>
              <a:t>1</a:t>
            </a:fld>
            <a:endParaRPr lang="en-US" altLang="en-US" sz="1200" smtClean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Arial" charset="0"/>
                <a:ea typeface="ＭＳ Ｐゴシック" charset="0"/>
              </a:rPr>
              <a:t>Phase II:  </a:t>
            </a:r>
            <a:r>
              <a:rPr lang="en-US" sz="3600" smtClean="0">
                <a:latin typeface="Arial" charset="0"/>
                <a:ea typeface="ＭＳ Ｐゴシック" charset="0"/>
              </a:rPr>
              <a:t>In-depth assessment (similar to LEEDS) and information exchange with entire research group. Inform staff of support services, shared equipment, onservation impact, altered techniques or materials. Inquire: needs and concerns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Arial" charset="0"/>
                <a:ea typeface="ＭＳ Ｐゴシック" charset="0"/>
              </a:rPr>
              <a:t>Phase III:  </a:t>
            </a:r>
            <a:r>
              <a:rPr lang="en-US" sz="3600" smtClean="0">
                <a:latin typeface="Arial" charset="0"/>
                <a:ea typeface="ＭＳ Ｐゴシック" charset="0"/>
              </a:rPr>
              <a:t>Follow up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085"/>
            <a:ext cx="27980640" cy="9408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153-DB0B-4872-958C-5E60C00E8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7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F636-C83E-40B8-97B4-0012E4BF0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7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360" y="3901440"/>
            <a:ext cx="6995160" cy="35112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3901440"/>
            <a:ext cx="20802600" cy="3511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7889-44F1-435E-8160-8DB34B16C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AB80-FF0C-4646-B4EE-739C3772B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31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3525"/>
            <a:ext cx="27980640" cy="8717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325"/>
            <a:ext cx="27980640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448C9-1C85-47BC-ABBE-93033C69D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27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12681586"/>
            <a:ext cx="13898880" cy="26332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50640" y="12681586"/>
            <a:ext cx="13898880" cy="26332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E42E-CA84-453E-822E-A5C32CB99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1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8316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086"/>
            <a:ext cx="14544676" cy="4095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836"/>
            <a:ext cx="14544676" cy="25286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086"/>
            <a:ext cx="14550390" cy="4095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836"/>
            <a:ext cx="14550390" cy="25286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A483-197A-4552-9934-05F92FAF0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3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19FF-CCA8-45AA-80EF-1EE230985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007F-0EF5-488C-8BAF-96D49320E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0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46885"/>
            <a:ext cx="10829926" cy="7437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6885"/>
            <a:ext cx="18402300" cy="37459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9184005"/>
            <a:ext cx="10829926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4EA8-FF76-4253-A7F8-007B661F2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5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30723840"/>
            <a:ext cx="19751040" cy="3627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3922396"/>
            <a:ext cx="19751040" cy="26334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34350960"/>
            <a:ext cx="19751040" cy="51511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1ABA-CCEC-4595-9F9A-36E22DBA4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96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3901017"/>
            <a:ext cx="279796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12680952"/>
            <a:ext cx="27979688" cy="263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39990185"/>
            <a:ext cx="6858000" cy="29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defTabSz="3135313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90185"/>
            <a:ext cx="10425113" cy="29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 defTabSz="3135313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90185"/>
            <a:ext cx="6858000" cy="29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 defTabSz="3135313">
              <a:defRPr sz="4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DEB484-A3B6-4593-B22D-67E4FB90B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MS PGothic" pitchFamily="34" charset="-128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MS PGothic" pitchFamily="34" charset="-128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ea typeface="MS PGothic" pitchFamily="34" charset="-128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MS PGothic" pitchFamily="34" charset="-128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Footer" descr="This box displays no content." title="A Strip of Color for Aesthetics"/>
          <p:cNvSpPr txBox="1">
            <a:spLocks noChangeArrowheads="1"/>
          </p:cNvSpPr>
          <p:nvPr/>
        </p:nvSpPr>
        <p:spPr bwMode="auto">
          <a:xfrm>
            <a:off x="23813" y="41266534"/>
            <a:ext cx="32918400" cy="1323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8000" b="1" dirty="0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Acknowledgements Body"/>
          <p:cNvSpPr txBox="1">
            <a:spLocks/>
          </p:cNvSpPr>
          <p:nvPr/>
        </p:nvSpPr>
        <p:spPr bwMode="auto">
          <a:xfrm>
            <a:off x="22346969" y="35679599"/>
            <a:ext cx="9559528" cy="41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UCSC’s Carbon Neutrality Team: Rona Berger and Ellen Vaughan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UCSC Sustainability Office students and staff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UCOP Sustainability Staff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Carbon Neutrality Initiative for funding</a:t>
            </a:r>
          </a:p>
          <a:p>
            <a:pPr>
              <a:defRPr/>
            </a:pPr>
            <a:endParaRPr lang="en-US" sz="2800" kern="0" dirty="0" smtClean="0"/>
          </a:p>
          <a:p>
            <a:pPr>
              <a:defRPr/>
            </a:pPr>
            <a:endParaRPr lang="en-US" sz="2800" kern="0" dirty="0" smtClean="0"/>
          </a:p>
        </p:txBody>
      </p:sp>
      <p:sp>
        <p:nvSpPr>
          <p:cNvPr id="38" name="Acknowledgements Title"/>
          <p:cNvSpPr txBox="1">
            <a:spLocks/>
          </p:cNvSpPr>
          <p:nvPr/>
        </p:nvSpPr>
        <p:spPr bwMode="auto">
          <a:xfrm>
            <a:off x="23017673" y="33954114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800" kern="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Acknowledgements</a:t>
            </a:r>
            <a:r>
              <a:rPr lang="en-US" altLang="en-US" sz="4400" kern="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endParaRPr lang="en-US" altLang="en-US" sz="4400" kern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2" name="Future Goals Body"/>
          <p:cNvSpPr txBox="1">
            <a:spLocks/>
          </p:cNvSpPr>
          <p:nvPr/>
        </p:nvSpPr>
        <p:spPr bwMode="auto">
          <a:xfrm>
            <a:off x="22504599" y="22102678"/>
            <a:ext cx="9559528" cy="90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600" kern="0" smtClean="0">
                <a:latin typeface="Georgia" charset="0"/>
                <a:ea typeface="Georgia" charset="0"/>
                <a:cs typeface="Georgia" charset="0"/>
              </a:rPr>
              <a:t>Integrate energy </a:t>
            </a: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conservation training with orientation for new students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Collaborate with resident advisor’s and host energy conservation events for students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Work with residential life to distribute infographic to more students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Survey students to gain feedback and improve the program</a:t>
            </a:r>
            <a:endParaRPr lang="en-US" sz="3600" kern="0" dirty="0" smtClean="0">
              <a:latin typeface="Georgia" charset="0"/>
              <a:ea typeface="Georgia" charset="0"/>
              <a:cs typeface="Georgia" charset="0"/>
            </a:endParaRPr>
          </a:p>
          <a:p>
            <a:pPr>
              <a:defRPr/>
            </a:pPr>
            <a:endParaRPr lang="en-US" sz="3600" kern="0" dirty="0"/>
          </a:p>
        </p:txBody>
      </p:sp>
      <p:sp>
        <p:nvSpPr>
          <p:cNvPr id="33" name="Future Goals Title"/>
          <p:cNvSpPr txBox="1">
            <a:spLocks/>
          </p:cNvSpPr>
          <p:nvPr/>
        </p:nvSpPr>
        <p:spPr bwMode="auto">
          <a:xfrm>
            <a:off x="23260050" y="20315003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800" kern="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Future Goals</a:t>
            </a:r>
            <a:endParaRPr lang="en-US" altLang="en-US" sz="4800" kern="0" dirty="0">
              <a:solidFill>
                <a:schemeClr val="accent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1" name="Conclusions Body"/>
          <p:cNvSpPr txBox="1">
            <a:spLocks/>
          </p:cNvSpPr>
          <p:nvPr/>
        </p:nvSpPr>
        <p:spPr bwMode="auto">
          <a:xfrm>
            <a:off x="22659295" y="8306105"/>
            <a:ext cx="9559528" cy="624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600" kern="0" dirty="0">
                <a:latin typeface="Georgia" charset="0"/>
                <a:ea typeface="Georgia" charset="0"/>
                <a:cs typeface="Georgia" charset="0"/>
              </a:rPr>
              <a:t>We successfully obtained funding for Smart Strips from UCSC’s Carbon Fund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Students enjoyed receiving Smart Strips and gave positive feedback on them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Our best outcomes came from explaining how to execute each energy conservation action and explaining how it reduces emissions</a:t>
            </a:r>
          </a:p>
        </p:txBody>
      </p:sp>
      <p:sp>
        <p:nvSpPr>
          <p:cNvPr id="30" name="Conclusions Title"/>
          <p:cNvSpPr txBox="1">
            <a:spLocks/>
          </p:cNvSpPr>
          <p:nvPr/>
        </p:nvSpPr>
        <p:spPr bwMode="auto">
          <a:xfrm>
            <a:off x="23260050" y="6477000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800" kern="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Conclusions</a:t>
            </a:r>
            <a:endParaRPr lang="en-US" altLang="en-US" sz="4800" kern="0" dirty="0">
              <a:solidFill>
                <a:schemeClr val="accent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9" name="Results Body"/>
          <p:cNvSpPr txBox="1">
            <a:spLocks/>
          </p:cNvSpPr>
          <p:nvPr/>
        </p:nvSpPr>
        <p:spPr bwMode="auto">
          <a:xfrm>
            <a:off x="11368025" y="22997308"/>
            <a:ext cx="9559528" cy="13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Awarded funding for 100 Smart Strips from UCSC’s Carbon Fund</a:t>
            </a:r>
            <a:endParaRPr lang="en-US" sz="3600" kern="0" dirty="0" smtClean="0">
              <a:latin typeface="Georgia" charset="0"/>
              <a:ea typeface="Georgia" charset="0"/>
              <a:cs typeface="Georgia" charset="0"/>
            </a:endParaRP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Distributed 100 Smart Strips to students and trained them on how to properly use energy saving functions. 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Presented energy conservation training to students and staff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Tabled and distributed energy conservation infographic to students</a:t>
            </a:r>
            <a:endParaRPr lang="en-US" sz="3600" kern="0" dirty="0" smtClean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8" name="Results Title"/>
          <p:cNvSpPr txBox="1">
            <a:spLocks/>
          </p:cNvSpPr>
          <p:nvPr/>
        </p:nvSpPr>
        <p:spPr bwMode="auto">
          <a:xfrm>
            <a:off x="11870531" y="21130159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800" kern="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Results and Outcomes</a:t>
            </a:r>
            <a:endParaRPr lang="en-US" altLang="en-US" sz="4800" kern="0" dirty="0">
              <a:solidFill>
                <a:schemeClr val="accent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3" name="Materials Body"/>
          <p:cNvSpPr txBox="1">
            <a:spLocks/>
          </p:cNvSpPr>
          <p:nvPr/>
        </p:nvSpPr>
        <p:spPr bwMode="auto">
          <a:xfrm>
            <a:off x="11207336" y="8243450"/>
            <a:ext cx="9559528" cy="102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Evaluated energy conservation best practices from all 10 UCs and the top 10 Sierra Cool Schools campuses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Developed an energy conservation PowerPoint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Tested PowerPoint on Sustainability Office students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Created an infographic using </a:t>
            </a:r>
            <a:r>
              <a:rPr lang="en-US" sz="3600" kern="0" dirty="0" err="1" smtClean="0">
                <a:latin typeface="Georgia" charset="0"/>
                <a:ea typeface="Georgia" charset="0"/>
                <a:cs typeface="Georgia" charset="0"/>
              </a:rPr>
              <a:t>Canva</a:t>
            </a:r>
            <a:endParaRPr lang="en-US" sz="3600" kern="0" dirty="0" smtClean="0">
              <a:latin typeface="Georgia" charset="0"/>
              <a:ea typeface="Georgia" charset="0"/>
              <a:cs typeface="Georgia" charset="0"/>
            </a:endParaRP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Applied for funding for 100 energy-saving power strips</a:t>
            </a:r>
          </a:p>
          <a:p>
            <a:pPr>
              <a:defRPr/>
            </a:pPr>
            <a:r>
              <a:rPr lang="en-US" sz="3600" kern="0" dirty="0" smtClean="0">
                <a:latin typeface="Georgia" charset="0"/>
                <a:ea typeface="Georgia" charset="0"/>
                <a:cs typeface="Georgia" charset="0"/>
              </a:rPr>
              <a:t>Distributed the PowerPoint, infographic, and Smart Strips to students</a:t>
            </a:r>
            <a:endParaRPr lang="en-US" sz="3600" kern="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5" name="Materials Title"/>
          <p:cNvSpPr txBox="1">
            <a:spLocks/>
          </p:cNvSpPr>
          <p:nvPr/>
        </p:nvSpPr>
        <p:spPr bwMode="auto">
          <a:xfrm>
            <a:off x="11675329" y="6426086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800" kern="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Materials and Methods</a:t>
            </a:r>
            <a:endParaRPr lang="en-US" altLang="en-US" sz="4800" kern="0" dirty="0">
              <a:solidFill>
                <a:schemeClr val="accent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Project Goals Body"/>
          <p:cNvSpPr txBox="1">
            <a:spLocks/>
          </p:cNvSpPr>
          <p:nvPr/>
        </p:nvSpPr>
        <p:spPr bwMode="auto">
          <a:xfrm>
            <a:off x="743010" y="24328207"/>
            <a:ext cx="9559528" cy="707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marL="1176338" indent="-11763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547938" indent="-98107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3919538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5486400" indent="-784225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7053263" indent="-782638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75104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79676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4248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8882063" indent="-782638" algn="l" defTabSz="3135313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kern="0" dirty="0" smtClean="0">
                <a:latin typeface="Georgia" charset="0"/>
                <a:ea typeface="Georgia" charset="0"/>
                <a:cs typeface="Georgia" charset="0"/>
              </a:rPr>
              <a:t>Develop a training with easy steps to conserve energy</a:t>
            </a:r>
          </a:p>
          <a:p>
            <a:pPr>
              <a:spcBef>
                <a:spcPct val="0"/>
              </a:spcBef>
            </a:pPr>
            <a:r>
              <a:rPr lang="en-US" altLang="en-US" sz="3600" kern="0" dirty="0" smtClean="0">
                <a:latin typeface="Georgia" charset="0"/>
                <a:ea typeface="Georgia" charset="0"/>
                <a:cs typeface="Georgia" charset="0"/>
              </a:rPr>
              <a:t>Implement the training for students</a:t>
            </a:r>
          </a:p>
          <a:p>
            <a:pPr>
              <a:spcBef>
                <a:spcPct val="0"/>
              </a:spcBef>
            </a:pPr>
            <a:r>
              <a:rPr lang="en-US" altLang="en-US" sz="3600" kern="0" dirty="0" smtClean="0">
                <a:latin typeface="Georgia" charset="0"/>
                <a:ea typeface="Georgia" charset="0"/>
                <a:cs typeface="Georgia" charset="0"/>
              </a:rPr>
              <a:t>Create an energy conservation infographic</a:t>
            </a:r>
          </a:p>
          <a:p>
            <a:pPr>
              <a:spcBef>
                <a:spcPct val="0"/>
              </a:spcBef>
            </a:pPr>
            <a:r>
              <a:rPr lang="en-US" altLang="en-US" sz="3600" kern="0" dirty="0" smtClean="0">
                <a:latin typeface="Georgia" charset="0"/>
                <a:ea typeface="Georgia" charset="0"/>
                <a:cs typeface="Georgia" charset="0"/>
              </a:rPr>
              <a:t>Apply for funding for Smart Strips, energy-saving power strips, for students</a:t>
            </a: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latin typeface="Georgia" charset="0"/>
                <a:ea typeface="Georgia" charset="0"/>
                <a:cs typeface="Georgia" charset="0"/>
              </a:rPr>
              <a:t>Order and distribut</a:t>
            </a:r>
            <a:r>
              <a:rPr lang="en-US" altLang="en-US" sz="3600" dirty="0" smtClean="0">
                <a:latin typeface="Georgia" charset="0"/>
                <a:ea typeface="Georgia" charset="0"/>
                <a:cs typeface="Georgia" charset="0"/>
              </a:rPr>
              <a:t>e Smart Strips</a:t>
            </a:r>
            <a:endParaRPr lang="en-US" alt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Project Goals Title"/>
          <p:cNvSpPr txBox="1">
            <a:spLocks/>
          </p:cNvSpPr>
          <p:nvPr/>
        </p:nvSpPr>
        <p:spPr bwMode="auto">
          <a:xfrm>
            <a:off x="1535906" y="22664031"/>
            <a:ext cx="9201150" cy="13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>
            <a:lvl1pPr marL="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l" defTabSz="31353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3135313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4800" kern="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Project Goals</a:t>
            </a:r>
            <a:endParaRPr lang="en-US" altLang="en-US" sz="4800" kern="0" dirty="0">
              <a:solidFill>
                <a:schemeClr val="accent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Introduction Body"/>
          <p:cNvSpPr>
            <a:spLocks noGrp="1"/>
          </p:cNvSpPr>
          <p:nvPr>
            <p:ph sz="half" idx="2"/>
          </p:nvPr>
        </p:nvSpPr>
        <p:spPr>
          <a:xfrm>
            <a:off x="1280720" y="7952559"/>
            <a:ext cx="9559528" cy="14648601"/>
          </a:xfrm>
        </p:spPr>
        <p:txBody>
          <a:bodyPr/>
          <a:lstStyle/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Implementing energy conservation is a behavioral and educational challenge</a:t>
            </a:r>
          </a:p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Students are currently not incentivized to conserve energy as they pay a flat rate for utilities</a:t>
            </a:r>
          </a:p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Teaching students energy conservation strategies reduces emissions on campus and helps them reduce emissions and save money at their future residences</a:t>
            </a:r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Introduction Title"/>
          <p:cNvSpPr>
            <a:spLocks noGrp="1"/>
          </p:cNvSpPr>
          <p:nvPr>
            <p:ph type="body" idx="1"/>
          </p:nvPr>
        </p:nvSpPr>
        <p:spPr>
          <a:xfrm>
            <a:off x="2006186" y="6383386"/>
            <a:ext cx="9201150" cy="1396395"/>
          </a:xfrm>
        </p:spPr>
        <p:txBody>
          <a:bodyPr/>
          <a:lstStyle/>
          <a:p>
            <a:r>
              <a:rPr lang="en-US" altLang="en-US" sz="4800" dirty="0" smtClean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rPr>
              <a:t>Introduction</a:t>
            </a:r>
            <a:endParaRPr lang="en-US" altLang="en-US" sz="4800" dirty="0">
              <a:solidFill>
                <a:schemeClr val="accent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Main Title"/>
          <p:cNvSpPr>
            <a:spLocks noGrp="1"/>
          </p:cNvSpPr>
          <p:nvPr>
            <p:ph type="title"/>
          </p:nvPr>
        </p:nvSpPr>
        <p:spPr>
          <a:xfrm>
            <a:off x="0" y="1016000"/>
            <a:ext cx="32942213" cy="47752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9000" b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Development and Implementation of an Energy Conservation Training for Students</a:t>
            </a:r>
            <a:r>
              <a:rPr lang="en-US" sz="24200" b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4200" b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Kyra Fitz</a:t>
            </a:r>
            <a:br>
              <a:rPr lang="en-US" sz="6000" b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University of California Carbon Neutrality Initiative Fellowship</a:t>
            </a:r>
            <a:endParaRPr lang="en-US" sz="4000" dirty="0">
              <a:solidFill>
                <a:srgbClr val="FFFF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028" name="Picture 4" descr="https://lh6.googleusercontent.com/nJj84Wx9JWlUbQwwQlXyij81PsQZ4a5I2H6IXY93ajZ7TPSu05k2_zfZ1Z2hVWMHVzDfsMyiMs3tzWPz0dPvN2SR-pVOqQZWBsj5ojjqsH5Q1CkEpdZtMDuXuPR6t9LjCE8MwhOWC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421" y="16373134"/>
            <a:ext cx="5596772" cy="38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tZF0NRdjqCDZNV4WSYmPf601KDrPwTyh2mPcDWFOvVFhxoc6d8zFw35PpRF6yX2UhbOEOZN0rB-qwyBE4Sug2JdSAfYLD3whM5s54aBPO-8KNzmbw-IWQNvGoqGAuB5eDa0E5UVmx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366" y="16513024"/>
            <a:ext cx="2995131" cy="39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w5PX0ixexgV55vnHsOOFHyPCR_q4gp-SrJ4nZ8MzhUwDH-mbpye3iomvTJEVfXE-N_lN0W20OfcuHhK4cWY8BGnu7p_NK6H5Zuqef3J8RlkR1OcSJoTGX84VNJVUryTBi0RJMc4gNY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65" y="37379313"/>
            <a:ext cx="7080587" cy="31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eDvC8fy-KIh4yW4jBZs1m6WcI-xXTDgxPpuZH3sxadIJi8SVfLxHWiY4Kn0FRVmNoM5ZhQ1iSfyB0wFybU4DwfdYkui8_XzUP11bRg9WuHeSwKha3StkeGjT5g9qSVQTPJBJ1cfzt1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969" y="29255377"/>
            <a:ext cx="9956601" cy="34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MJlcEXc-3Pb1bUav6eAQCQGm4vqYX-dJAB97ji2hsgdhjgZKgXdhOXbtGb0K62J9bj7yqSnT4ZuaSKYaB2BSynvqwSWNoeBgWO07Yx-SIRufn09rB9zeaMeALyNKgc0rzCYzMD6Hh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45" y="16046747"/>
            <a:ext cx="7511670" cy="50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050" y="14633410"/>
            <a:ext cx="3715437" cy="4953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071" y="14633410"/>
            <a:ext cx="3706426" cy="4941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759" y="29310530"/>
            <a:ext cx="8090290" cy="10787053"/>
          </a:xfrm>
          <a:prstGeom prst="rect">
            <a:avLst/>
          </a:prstGeom>
        </p:spPr>
      </p:pic>
      <p:pic>
        <p:nvPicPr>
          <p:cNvPr id="1038" name="Picture 14" descr="https://lh4.googleusercontent.com/Vg36ynIcsuwaprG8ag1wMPtGnsfQwDo7fsypSbojbv-PDIUGa-1nstSFHN1A6POxNf6NAhjOc2geatYKAUiVFRZlfb1YaR2Evangd9-TgHu33VEQ-5j0JS7mVlGzpEpjWZihTEwBw-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18" y="29832671"/>
            <a:ext cx="4131912" cy="70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352</Words>
  <Application>Microsoft Macintosh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Georgia</vt:lpstr>
      <vt:lpstr>MS PGothic</vt:lpstr>
      <vt:lpstr>ＭＳ Ｐゴシック</vt:lpstr>
      <vt:lpstr>Times New Roman</vt:lpstr>
      <vt:lpstr>Arial</vt:lpstr>
      <vt:lpstr>Default Design</vt:lpstr>
      <vt:lpstr>Development and Implementation of an Energy Conservation Training for Students Kyra Fitz University of California Carbon Neutrality Initiative Fellowship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Kyra Simone Fitz</cp:lastModifiedBy>
  <cp:revision>72</cp:revision>
  <dcterms:created xsi:type="dcterms:W3CDTF">2006-06-24T22:40:56Z</dcterms:created>
  <dcterms:modified xsi:type="dcterms:W3CDTF">2019-05-30T16:34:27Z</dcterms:modified>
</cp:coreProperties>
</file>